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51337104d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51337104d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51337104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51337104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51337104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51337104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1337104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1337104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51337104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51337104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51337104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51337104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51337104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51337104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51337104d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51337104d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51337104d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51337104d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latitudeslife.com/2020/12/itinerario-nella-docklands-di-londra/" TargetMode="External"/><Relationship Id="rId4" Type="http://schemas.openxmlformats.org/officeDocument/2006/relationships/hyperlink" Target="https://www.latitudeslife.com/2020/12/itinerario-nella-docklands-di-londra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41879"/>
            <a:ext cx="4572000" cy="30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1875"/>
            <a:ext cx="4572001" cy="30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057700" y="215500"/>
            <a:ext cx="5028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PORTO DI LONDRA</a:t>
            </a:r>
            <a:endParaRPr b="1" sz="3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8050" y="4352400"/>
            <a:ext cx="8907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11700" y="42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FONTI:</a:t>
            </a:r>
            <a:endParaRPr b="1"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https://www.latitudeslife.com/2020/12/itinerario-nella-docklands-di-lon</a:t>
            </a:r>
            <a:r>
              <a:rPr lang="it" u="sng">
                <a:solidFill>
                  <a:schemeClr val="hlink"/>
                </a:solidFill>
                <a:hlinkClick r:id="rId4"/>
              </a:rPr>
              <a:t>dra/</a:t>
            </a:r>
            <a:r>
              <a:rPr lang="it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Libro di Storia “La Grande Storia” di Enrico B. Stumpo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“Londra, le nuove guide oro” di Touring Club Italiano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</a:rPr>
              <a:t>“Londra” di Touring Club Italiano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322850" y="146150"/>
            <a:ext cx="649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Verdana"/>
                <a:ea typeface="Verdana"/>
                <a:cs typeface="Verdana"/>
                <a:sym typeface="Verdana"/>
              </a:rPr>
              <a:t>LA STORIA DEL PORTO DI LONDRA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71950" y="13259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Londra è situata sul Tamigi. Le rive del tratto di fiume su cui si trova la città, in passato, erano totalmente occupate da magazzini, uffici e servizi portuali, che resero quello di Londra il più grande porto al mondo. Inizialmente il porto si trovava in città, ma successivamente venne spostato più verso il mare a causa dell’aumento del tonnellaggio delle navi mercantili e quindi della necessità di fondali più profondi.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550" y="1177037"/>
            <a:ext cx="2868975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549" y="3172851"/>
            <a:ext cx="2868977" cy="18493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795800" y="606825"/>
            <a:ext cx="555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LONDRA: IL </a:t>
            </a:r>
            <a:r>
              <a:rPr b="1" lang="it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PIÙ</a:t>
            </a:r>
            <a:r>
              <a:rPr b="1" lang="it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GRANDE PORTO AL MONDO</a:t>
            </a: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780300" y="333475"/>
            <a:ext cx="758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1700">
                <a:latin typeface="Verdana"/>
                <a:ea typeface="Verdana"/>
                <a:cs typeface="Verdana"/>
                <a:sym typeface="Verdana"/>
              </a:rPr>
              <a:t>L’INGHILTERRA HA IL PRIMATO NELL’ECONOMIA MONDIALE</a:t>
            </a:r>
            <a:endParaRPr b="1"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020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porto di Londra si sviluppò grazie: 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1) </a:t>
            </a: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all’espansione rapida dei traffici      con le colonie americane, africane e asiatiche;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2) </a:t>
            </a: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 progressi tecnologici.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Anche se le conquiste coloniali appartennero anche a Francia, Olanda, Spagna e Portogallo, l’Inghilterra fu l’unica che alla fine del XVIII secolo raggiunse il primato nell’economia mondiale.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075" y="906177"/>
            <a:ext cx="3343650" cy="14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075" y="2476662"/>
            <a:ext cx="3343651" cy="246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381500" y="469825"/>
            <a:ext cx="638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1700">
                <a:latin typeface="Verdana"/>
                <a:ea typeface="Verdana"/>
                <a:cs typeface="Verdana"/>
                <a:sym typeface="Verdana"/>
              </a:rPr>
              <a:t>LE MATERIE PRIME PROVENGONO DALLE COLONIE</a:t>
            </a:r>
            <a:endParaRPr b="1"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1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 porto di Londra arrivavano le materie prime dalle colonie: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Giamaica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1611200" y="1797125"/>
            <a:ext cx="247800" cy="161100"/>
          </a:xfrm>
          <a:prstGeom prst="chevron">
            <a:avLst>
              <a:gd fmla="val 30711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1797025" y="1646825"/>
            <a:ext cx="109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cotone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11700" y="2192150"/>
            <a:ext cx="24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Indie occidentali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2567500" y="2342450"/>
            <a:ext cx="247800" cy="1611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2815300" y="2192150"/>
            <a:ext cx="136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coloranti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976400" y="1646825"/>
            <a:ext cx="104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Svezia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941275" y="1797125"/>
            <a:ext cx="247800" cy="1611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4138200" y="1646825"/>
            <a:ext cx="8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ferro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126600" y="1646825"/>
            <a:ext cx="117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Smirne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6166025" y="1797125"/>
            <a:ext cx="247800" cy="1611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6362925" y="1646825"/>
            <a:ext cx="78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seta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265300" y="219215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Varia provenienza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6692750" y="2342450"/>
            <a:ext cx="247800" cy="1611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6905400" y="2192150"/>
            <a:ext cx="130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legname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11700" y="3222450"/>
            <a:ext cx="828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Londra partivano poi le navi che esportavano i prodotti finiti sia nelle colonie americane che negli Stati europei</a:t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2701925" y="2255725"/>
            <a:ext cx="545400" cy="458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2602750" y="1958225"/>
            <a:ext cx="115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COTONE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998675" y="1958225"/>
            <a:ext cx="158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COLORANTI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6420075" y="2342400"/>
            <a:ext cx="545400" cy="458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4846050" y="1164900"/>
            <a:ext cx="545400" cy="458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846050" y="817975"/>
            <a:ext cx="9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FERRO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17"/>
          <p:cNvSpPr/>
          <p:nvPr/>
        </p:nvSpPr>
        <p:spPr>
          <a:xfrm flipH="1" rot="10800000">
            <a:off x="5118625" y="2113350"/>
            <a:ext cx="545400" cy="458400"/>
          </a:xfrm>
          <a:prstGeom prst="bentUpArrow">
            <a:avLst>
              <a:gd fmla="val 25000" name="adj1"/>
              <a:gd fmla="val 25665" name="adj2"/>
              <a:gd fmla="val 25000" name="adj3"/>
            </a:avLst>
          </a:prstGeom>
          <a:solidFill>
            <a:srgbClr val="FF0000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5118625" y="2497375"/>
            <a:ext cx="80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SETA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908850" y="148725"/>
            <a:ext cx="132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FF00"/>
                </a:solidFill>
                <a:latin typeface="Verdana"/>
                <a:ea typeface="Verdana"/>
                <a:cs typeface="Verdana"/>
                <a:sym typeface="Verdana"/>
              </a:rPr>
              <a:t>LEGNAME</a:t>
            </a:r>
            <a:endParaRPr b="1" sz="1600">
              <a:solidFill>
                <a:srgbClr val="00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0" name="Google Shape;110;p17"/>
          <p:cNvCxnSpPr>
            <a:stCxn id="102" idx="0"/>
          </p:cNvCxnSpPr>
          <p:nvPr/>
        </p:nvCxnSpPr>
        <p:spPr>
          <a:xfrm rot="-5400000">
            <a:off x="3566350" y="1347725"/>
            <a:ext cx="223200" cy="997800"/>
          </a:xfrm>
          <a:prstGeom prst="curvedConnector2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1" name="Google Shape;111;p17"/>
          <p:cNvCxnSpPr>
            <a:stCxn id="109" idx="2"/>
          </p:cNvCxnSpPr>
          <p:nvPr/>
        </p:nvCxnSpPr>
        <p:spPr>
          <a:xfrm rot="5400000">
            <a:off x="3926850" y="1015575"/>
            <a:ext cx="1080900" cy="2094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2" name="Google Shape;112;p17"/>
          <p:cNvCxnSpPr/>
          <p:nvPr/>
        </p:nvCxnSpPr>
        <p:spPr>
          <a:xfrm rot="5400000">
            <a:off x="4329000" y="1170000"/>
            <a:ext cx="747600" cy="43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3" name="Google Shape;113;p17"/>
          <p:cNvCxnSpPr>
            <a:stCxn id="108" idx="1"/>
          </p:cNvCxnSpPr>
          <p:nvPr/>
        </p:nvCxnSpPr>
        <p:spPr>
          <a:xfrm rot="10800000">
            <a:off x="4424725" y="1995325"/>
            <a:ext cx="693900" cy="717600"/>
          </a:xfrm>
          <a:prstGeom prst="curvedConnector2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4" name="Google Shape;114;p17"/>
          <p:cNvSpPr/>
          <p:nvPr/>
        </p:nvSpPr>
        <p:spPr>
          <a:xfrm>
            <a:off x="4023698" y="2045000"/>
            <a:ext cx="2173300" cy="1880975"/>
          </a:xfrm>
          <a:custGeom>
            <a:rect b="b" l="l" r="r" t="t"/>
            <a:pathLst>
              <a:path extrusionOk="0" h="75239" w="86932">
                <a:moveTo>
                  <a:pt x="86932" y="18839"/>
                </a:moveTo>
                <a:cubicBezTo>
                  <a:pt x="86932" y="30383"/>
                  <a:pt x="81213" y="42405"/>
                  <a:pt x="73050" y="50568"/>
                </a:cubicBezTo>
                <a:cubicBezTo>
                  <a:pt x="69600" y="54018"/>
                  <a:pt x="69560" y="60007"/>
                  <a:pt x="66110" y="63457"/>
                </a:cubicBezTo>
                <a:cubicBezTo>
                  <a:pt x="63440" y="66127"/>
                  <a:pt x="58719" y="65653"/>
                  <a:pt x="55699" y="67919"/>
                </a:cubicBezTo>
                <a:cubicBezTo>
                  <a:pt x="49847" y="72310"/>
                  <a:pt x="42051" y="76296"/>
                  <a:pt x="34877" y="74860"/>
                </a:cubicBezTo>
                <a:cubicBezTo>
                  <a:pt x="32264" y="74337"/>
                  <a:pt x="30319" y="72086"/>
                  <a:pt x="27936" y="70894"/>
                </a:cubicBezTo>
                <a:cubicBezTo>
                  <a:pt x="25820" y="69836"/>
                  <a:pt x="22550" y="70035"/>
                  <a:pt x="21491" y="67919"/>
                </a:cubicBezTo>
                <a:cubicBezTo>
                  <a:pt x="19239" y="63417"/>
                  <a:pt x="19102" y="57598"/>
                  <a:pt x="15542" y="54038"/>
                </a:cubicBezTo>
                <a:cubicBezTo>
                  <a:pt x="8066" y="46562"/>
                  <a:pt x="4722" y="35540"/>
                  <a:pt x="2157" y="25284"/>
                </a:cubicBezTo>
                <a:cubicBezTo>
                  <a:pt x="98" y="17052"/>
                  <a:pt x="-2458" y="3798"/>
                  <a:pt x="5131" y="0"/>
                </a:cubicBezTo>
              </a:path>
            </a:pathLst>
          </a:cu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15" name="Google Shape;115;p17"/>
          <p:cNvSpPr txBox="1"/>
          <p:nvPr/>
        </p:nvSpPr>
        <p:spPr>
          <a:xfrm>
            <a:off x="4094838" y="1585025"/>
            <a:ext cx="95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PRODOTTI FINITI</a:t>
            </a:r>
            <a:endParaRPr b="1" sz="1100">
              <a:solidFill>
                <a:srgbClr val="FF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4919100" y="1797250"/>
            <a:ext cx="209400" cy="2106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7"/>
          <p:cNvCxnSpPr/>
          <p:nvPr/>
        </p:nvCxnSpPr>
        <p:spPr>
          <a:xfrm flipH="1">
            <a:off x="2404450" y="1586425"/>
            <a:ext cx="1821900" cy="1488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2312550" y="259125"/>
            <a:ext cx="451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1700">
                <a:latin typeface="Verdana"/>
                <a:ea typeface="Verdana"/>
                <a:cs typeface="Verdana"/>
                <a:sym typeface="Verdana"/>
              </a:rPr>
              <a:t>IL PORTO DIVENTA TROPPO PIENO</a:t>
            </a:r>
            <a:endParaRPr b="1"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 dal XVIII secolo le vecchie strutture portuali non erano più adatte alle necessità di una città in crescita e di un commercio in espansione. 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Alla fine del secolo la situazione si presentava drammatica.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prolungarsi dell’attesa comportava l’aumento dei prezzi. Per tutto il XVIII secolo i mercanti non cessarono di criticare il sistema e la situazione minacciò di precipitare quando, nel 1793, la Compagnia delle Indie Occidentali comunicò al governo britannico la sua decisione di trasferirsi altrove se non fossero stati costruiti nuovi </a:t>
            </a:r>
            <a:r>
              <a:rPr b="1" i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docks. 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situazione si sbloccò nel 1779.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050" y="1273300"/>
            <a:ext cx="4267201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14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                            </a:t>
            </a:r>
            <a:r>
              <a:rPr b="1" lang="it"/>
              <a:t>LONDON DOCKLANDS</a:t>
            </a:r>
            <a:endParaRPr b="1"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96200" y="650900"/>
            <a:ext cx="4428900" cy="4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La </a:t>
            </a:r>
            <a:r>
              <a:rPr b="1" lang="it">
                <a:solidFill>
                  <a:schemeClr val="dk1"/>
                </a:solidFill>
              </a:rPr>
              <a:t>Docklands di Londra nasce nel 1799 con la costruzione dei West India Docks. Con lo sviluppo dei commerci fra la capitale e il resto del mondo, un numero sempre crescente di navi si trovava spesso costretto a mettersi in coda. Oltre al danno economico le navi erano soggette alle intemperie e alla pirateria. Perciò le compagnie commerciali spinsero i politici affinché autorizassero la costruzione di infrastrutture per rendere il porto più efficiente.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950" y="1214675"/>
            <a:ext cx="4069225" cy="27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88575" y="106125"/>
            <a:ext cx="85206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                      LA STORIA DI DOCKLANDS</a:t>
            </a:r>
            <a:endParaRPr b="1"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254700" y="629675"/>
            <a:ext cx="5348700" cy="43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Docklands</a:t>
            </a:r>
            <a:r>
              <a:rPr b="1" lang="it">
                <a:solidFill>
                  <a:schemeClr val="dk1"/>
                </a:solidFill>
              </a:rPr>
              <a:t> essendo una zona altamente strategica, subì violentissimi </a:t>
            </a:r>
            <a:r>
              <a:rPr b="1" lang="it">
                <a:solidFill>
                  <a:schemeClr val="dk1"/>
                </a:solidFill>
              </a:rPr>
              <a:t>bombardamenti durante la seconda guerra mondiale.</a:t>
            </a:r>
            <a:r>
              <a:rPr b="1" lang="it">
                <a:solidFill>
                  <a:schemeClr val="dk1"/>
                </a:solidFill>
              </a:rPr>
              <a:t> Le attività riprenderanno dopo il conflitto, ma lo scenario sarà diverso: il futuro del commercio è ora rappresentato dalle navi container, troppo grandi per l’East End. Perciò le attività si spostano progressivamente verso le zone più vicine alla foce del Tamigi. Il primo Dock a chiudere è Saint K</a:t>
            </a:r>
            <a:r>
              <a:rPr b="1" lang="it">
                <a:solidFill>
                  <a:schemeClr val="dk1"/>
                </a:solidFill>
              </a:rPr>
              <a:t>atherine</a:t>
            </a:r>
            <a:r>
              <a:rPr b="1" lang="it">
                <a:solidFill>
                  <a:schemeClr val="dk1"/>
                </a:solidFill>
              </a:rPr>
              <a:t>, seguito da tutti gli altri nel corso degli anni settanta.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A partire dalla metà degli anni ottanta la Docklands rinasce e diventa un’area vivace ed elegante, economicamente molto produttiva e affascinante.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150" y="821850"/>
            <a:ext cx="2902225" cy="18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800" y="2823000"/>
            <a:ext cx="2890799" cy="21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262175" y="12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       I DOCKS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78225" y="544775"/>
            <a:ext cx="8814900" cy="18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I quartieri </a:t>
            </a:r>
            <a:r>
              <a:rPr b="1" lang="it">
                <a:solidFill>
                  <a:schemeClr val="dk1"/>
                </a:solidFill>
              </a:rPr>
              <a:t>dell'East</a:t>
            </a:r>
            <a:r>
              <a:rPr b="1" lang="it">
                <a:solidFill>
                  <a:schemeClr val="dk1"/>
                </a:solidFill>
              </a:rPr>
              <a:t> End erano spesso aree melmose e derelitte; la loro geografia cambiò radicalmente con la costruzione di un sistema di bacini attrezzati con gru, ponti mobili e chiuse ed affiancati dalle </a:t>
            </a:r>
            <a:r>
              <a:rPr b="1" lang="it">
                <a:solidFill>
                  <a:schemeClr val="dk1"/>
                </a:solidFill>
              </a:rPr>
              <a:t>warehouse, magazzini per lo stoccaggio delle merci. Il moltiplicarsi delle attività portuali produsse un nuovo ceto di lavoratori, gli East End Dockers, spesso immigrati.</a:t>
            </a:r>
            <a:r>
              <a:rPr b="1" lang="it">
                <a:solidFill>
                  <a:schemeClr val="dk1"/>
                </a:solidFill>
              </a:rPr>
              <a:t>  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-999" l="-8429" r="8430" t="1000"/>
          <a:stretch/>
        </p:blipFill>
        <p:spPr>
          <a:xfrm>
            <a:off x="778625" y="2242750"/>
            <a:ext cx="6207601" cy="28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