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Montserrat-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d4180ca47_3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d4180ca47_3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d4180ca4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d4180c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d4180ca47_3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d4180ca47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d4180ca47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d4180ca47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d4180ca47_3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d4180ca47_3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infobuildenergia.it/resilienza-milano-citta-da-primato-contro-il-climate-change/" TargetMode="External"/><Relationship Id="rId4" Type="http://schemas.openxmlformats.org/officeDocument/2006/relationships/hyperlink" Target="https://www.ferpi.it/news/milano-citta-resiliente" TargetMode="External"/><Relationship Id="rId5" Type="http://schemas.openxmlformats.org/officeDocument/2006/relationships/hyperlink" Target="https://www.ferpi.it/news/milano-citta-resilien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1598900" y="29330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000">
                <a:latin typeface="Georgia"/>
                <a:ea typeface="Georgia"/>
                <a:cs typeface="Georgia"/>
                <a:sym typeface="Georgia"/>
              </a:rPr>
              <a:t>LE </a:t>
            </a:r>
            <a:r>
              <a:rPr lang="it" sz="4000">
                <a:latin typeface="Georgia"/>
                <a:ea typeface="Georgia"/>
                <a:cs typeface="Georgia"/>
                <a:sym typeface="Georgia"/>
              </a:rPr>
              <a:t>CITTÀ</a:t>
            </a:r>
            <a:r>
              <a:rPr lang="it" sz="4000">
                <a:latin typeface="Georgia"/>
                <a:ea typeface="Georgia"/>
                <a:cs typeface="Georgia"/>
                <a:sym typeface="Georgia"/>
              </a:rPr>
              <a:t> RESILIENTI</a:t>
            </a:r>
            <a:endParaRPr sz="4000">
              <a:latin typeface="Georgia"/>
              <a:ea typeface="Georgia"/>
              <a:cs typeface="Georgia"/>
              <a:sym typeface="Georgia"/>
            </a:endParaRPr>
          </a:p>
        </p:txBody>
      </p:sp>
      <p:sp>
        <p:nvSpPr>
          <p:cNvPr id="135" name="Google Shape;135;p13"/>
          <p:cNvSpPr txBox="1"/>
          <p:nvPr>
            <p:ph idx="1" type="body"/>
          </p:nvPr>
        </p:nvSpPr>
        <p:spPr>
          <a:xfrm>
            <a:off x="135575" y="1868100"/>
            <a:ext cx="4097100" cy="280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800">
                <a:latin typeface="Georgia"/>
                <a:ea typeface="Georgia"/>
                <a:cs typeface="Georgia"/>
                <a:sym typeface="Georgia"/>
              </a:rPr>
              <a:t>Resiliente è una città che riconosce la necessità di una transizione ambientale. Questo significa che va garantita a tutti la possibilità di affrontare problemi complessi collegati al cambiamento climatico.</a:t>
            </a:r>
            <a:endParaRPr sz="1800">
              <a:latin typeface="Georgia"/>
              <a:ea typeface="Georgia"/>
              <a:cs typeface="Georgia"/>
              <a:sym typeface="Georgia"/>
            </a:endParaRPr>
          </a:p>
        </p:txBody>
      </p:sp>
      <p:pic>
        <p:nvPicPr>
          <p:cNvPr id="136" name="Google Shape;136;p13"/>
          <p:cNvPicPr preferRelativeResize="0"/>
          <p:nvPr/>
        </p:nvPicPr>
        <p:blipFill>
          <a:blip r:embed="rId3">
            <a:alphaModFix/>
          </a:blip>
          <a:stretch>
            <a:fillRect/>
          </a:stretch>
        </p:blipFill>
        <p:spPr>
          <a:xfrm>
            <a:off x="4340275" y="1276513"/>
            <a:ext cx="4297524" cy="28053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fmla="" tm="0">
                                          <p:val>
                                            <p:strVal val="0"/>
                                          </p:val>
                                        </p:tav>
                                        <p:tav fmla="" tm="100000">
                                          <p:val>
                                            <p:strVal val="#ppt_w"/>
                                          </p:val>
                                        </p:tav>
                                      </p:tavLst>
                                    </p:anim>
                                    <p:anim calcmode="lin" valueType="num">
                                      <p:cBhvr additive="base">
                                        <p:cTn dur="1000"/>
                                        <p:tgtEl>
                                          <p:spTgt spid="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ppt_w</p:attrName>
                                        </p:attrNameLst>
                                      </p:cBhvr>
                                      <p:tavLst>
                                        <p:tav fmla="" tm="0">
                                          <p:val>
                                            <p:strVal val="0"/>
                                          </p:val>
                                        </p:tav>
                                        <p:tav fmla="" tm="100000">
                                          <p:val>
                                            <p:strVal val="#ppt_w"/>
                                          </p:val>
                                        </p:tav>
                                      </p:tavLst>
                                    </p:anim>
                                    <p:anim calcmode="lin" valueType="num">
                                      <p:cBhvr additive="base">
                                        <p:cTn dur="1000"/>
                                        <p:tgtEl>
                                          <p:spTgt spid="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 name="Shape 140"/>
        <p:cNvGrpSpPr/>
        <p:nvPr/>
      </p:nvGrpSpPr>
      <p:grpSpPr>
        <a:xfrm>
          <a:off x="0" y="0"/>
          <a:ext cx="0" cy="0"/>
          <a:chOff x="0" y="0"/>
          <a:chExt cx="0" cy="0"/>
        </a:xfrm>
      </p:grpSpPr>
      <p:sp>
        <p:nvSpPr>
          <p:cNvPr id="141" name="Google Shape;141;p14"/>
          <p:cNvSpPr txBox="1"/>
          <p:nvPr>
            <p:ph type="title"/>
          </p:nvPr>
        </p:nvSpPr>
        <p:spPr>
          <a:xfrm>
            <a:off x="3379200" y="109225"/>
            <a:ext cx="23856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000">
                <a:latin typeface="Georgia"/>
                <a:ea typeface="Georgia"/>
                <a:cs typeface="Georgia"/>
                <a:sym typeface="Georgia"/>
              </a:rPr>
              <a:t>MILANO</a:t>
            </a:r>
            <a:r>
              <a:rPr lang="it" sz="4000">
                <a:highlight>
                  <a:srgbClr val="00FFFF"/>
                </a:highlight>
                <a:latin typeface="Georgia"/>
                <a:ea typeface="Georgia"/>
                <a:cs typeface="Georgia"/>
                <a:sym typeface="Georgia"/>
              </a:rPr>
              <a:t> </a:t>
            </a:r>
            <a:endParaRPr sz="4000">
              <a:highlight>
                <a:srgbClr val="00FFFF"/>
              </a:highlight>
              <a:latin typeface="Georgia"/>
              <a:ea typeface="Georgia"/>
              <a:cs typeface="Georgia"/>
              <a:sym typeface="Georgia"/>
            </a:endParaRPr>
          </a:p>
        </p:txBody>
      </p:sp>
      <p:sp>
        <p:nvSpPr>
          <p:cNvPr id="142" name="Google Shape;142;p14"/>
          <p:cNvSpPr txBox="1"/>
          <p:nvPr/>
        </p:nvSpPr>
        <p:spPr>
          <a:xfrm>
            <a:off x="1342125" y="1326050"/>
            <a:ext cx="695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p:txBody>
      </p:sp>
      <p:sp>
        <p:nvSpPr>
          <p:cNvPr id="143" name="Google Shape;143;p14"/>
          <p:cNvSpPr txBox="1"/>
          <p:nvPr/>
        </p:nvSpPr>
        <p:spPr>
          <a:xfrm>
            <a:off x="1264000" y="1168900"/>
            <a:ext cx="76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Georgia"/>
              <a:ea typeface="Georgia"/>
              <a:cs typeface="Georgia"/>
              <a:sym typeface="Georgia"/>
            </a:endParaRPr>
          </a:p>
        </p:txBody>
      </p:sp>
      <p:sp>
        <p:nvSpPr>
          <p:cNvPr id="144" name="Google Shape;144;p14"/>
          <p:cNvSpPr txBox="1"/>
          <p:nvPr/>
        </p:nvSpPr>
        <p:spPr>
          <a:xfrm>
            <a:off x="81400" y="1372350"/>
            <a:ext cx="54153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700">
                <a:solidFill>
                  <a:schemeClr val="lt1"/>
                </a:solidFill>
                <a:latin typeface="Georgia"/>
                <a:ea typeface="Georgia"/>
                <a:cs typeface="Georgia"/>
                <a:sym typeface="Georgia"/>
              </a:rPr>
              <a:t>Milano è una delle 2 città in Italia che ha una direzione dedicata alla resilienza. A Milano l’obiettivo di rendere la città più resiliente non si limita ad essere una dichiarazione di intenti, infatti da oltre un anno è attivo un articolato programma d’azione che si inserisce nell’ambito del progetto internazionale "100 città resilienti", promosso dalla Fondazione Rockefeller.</a:t>
            </a:r>
            <a:endParaRPr sz="1700">
              <a:solidFill>
                <a:schemeClr val="lt1"/>
              </a:solidFill>
              <a:latin typeface="Georgia"/>
              <a:ea typeface="Georgia"/>
              <a:cs typeface="Georgia"/>
              <a:sym typeface="Georgia"/>
            </a:endParaRPr>
          </a:p>
          <a:p>
            <a:pPr indent="0" lvl="0" marL="0" rtl="0" algn="l">
              <a:spcBef>
                <a:spcPts val="0"/>
              </a:spcBef>
              <a:spcAft>
                <a:spcPts val="0"/>
              </a:spcAft>
              <a:buNone/>
            </a:pPr>
            <a:r>
              <a:rPr lang="it" sz="1700">
                <a:solidFill>
                  <a:schemeClr val="lt1"/>
                </a:solidFill>
                <a:latin typeface="Georgia"/>
                <a:ea typeface="Georgia"/>
                <a:cs typeface="Georgia"/>
                <a:sym typeface="Georgia"/>
              </a:rPr>
              <a:t>Milano punta a diventare una città resiliente in grado di rispondere ai cambiamenti ambientali e sociali, di adottare strategie di adattamento e mitigazione, di riqualificare aree periferiche e garantire l’inclusione sociale.</a:t>
            </a:r>
            <a:endParaRPr sz="1700">
              <a:solidFill>
                <a:schemeClr val="lt1"/>
              </a:solidFill>
              <a:latin typeface="Georgia"/>
              <a:ea typeface="Georgia"/>
              <a:cs typeface="Georgia"/>
              <a:sym typeface="Georgia"/>
            </a:endParaRPr>
          </a:p>
        </p:txBody>
      </p:sp>
      <p:pic>
        <p:nvPicPr>
          <p:cNvPr id="145" name="Google Shape;145;p14"/>
          <p:cNvPicPr preferRelativeResize="0"/>
          <p:nvPr/>
        </p:nvPicPr>
        <p:blipFill>
          <a:blip r:embed="rId3">
            <a:alphaModFix/>
          </a:blip>
          <a:stretch>
            <a:fillRect/>
          </a:stretch>
        </p:blipFill>
        <p:spPr>
          <a:xfrm>
            <a:off x="5496700" y="1531600"/>
            <a:ext cx="3520776" cy="313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ppt_w</p:attrName>
                                        </p:attrNameLst>
                                      </p:cBhvr>
                                      <p:tavLst>
                                        <p:tav fmla="" tm="0">
                                          <p:val>
                                            <p:strVal val="0"/>
                                          </p:val>
                                        </p:tav>
                                        <p:tav fmla="" tm="100000">
                                          <p:val>
                                            <p:strVal val="#ppt_w"/>
                                          </p:val>
                                        </p:tav>
                                      </p:tavLst>
                                    </p:anim>
                                    <p:anim calcmode="lin" valueType="num">
                                      <p:cBhvr additive="base">
                                        <p:cTn dur="1000"/>
                                        <p:tgtEl>
                                          <p:spTgt spid="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idx="1" type="body"/>
          </p:nvPr>
        </p:nvSpPr>
        <p:spPr>
          <a:xfrm>
            <a:off x="166125" y="941650"/>
            <a:ext cx="5971200" cy="3946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it" sz="1700">
                <a:latin typeface="Georgia"/>
                <a:ea typeface="Georgia"/>
                <a:cs typeface="Georgia"/>
                <a:sym typeface="Georgia"/>
              </a:rPr>
              <a:t>Una delle prime iniziative è la forestazione urbana, un percorso per rendere la città più verde e sostenibile grazie a un piano che prevede la riduzione del consumo di suolo del 4% vincolando oltre 3 milioni di metri quadrati di territorio ad aree agricole, la nascita di almeno 20 nuovi parchi e del Grande Parco metropolitano attraverso l’integrazione tra Parco Nord e Parco Sud. Il piano di forestazione prevede inoltre la piantumazione di tre milioni di alberi entro il 2030 in tutto il territorio di Città metropolitana.Le ricadute saranno importanti dal punto di vista dell’adattamento al cambiamento climatico, della riduzione degli inquinanti e di CO2, del miglioramento dell’ambiente urbano e della qualità dell’aria.</a:t>
            </a:r>
            <a:endParaRPr sz="1700">
              <a:latin typeface="Georgia"/>
              <a:ea typeface="Georgia"/>
              <a:cs typeface="Georgia"/>
              <a:sym typeface="Georgia"/>
            </a:endParaRPr>
          </a:p>
        </p:txBody>
      </p:sp>
      <p:sp>
        <p:nvSpPr>
          <p:cNvPr id="151" name="Google Shape;151;p15"/>
          <p:cNvSpPr txBox="1"/>
          <p:nvPr>
            <p:ph type="title"/>
          </p:nvPr>
        </p:nvSpPr>
        <p:spPr>
          <a:xfrm>
            <a:off x="1518500" y="1309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000">
                <a:latin typeface="Georgia"/>
                <a:ea typeface="Georgia"/>
                <a:cs typeface="Georgia"/>
                <a:sym typeface="Georgia"/>
              </a:rPr>
              <a:t>FORESTAZIONE URBANA</a:t>
            </a:r>
            <a:endParaRPr sz="4000">
              <a:latin typeface="Georgia"/>
              <a:ea typeface="Georgia"/>
              <a:cs typeface="Georgia"/>
              <a:sym typeface="Georgia"/>
            </a:endParaRPr>
          </a:p>
        </p:txBody>
      </p:sp>
      <p:pic>
        <p:nvPicPr>
          <p:cNvPr id="152" name="Google Shape;152;p15"/>
          <p:cNvPicPr preferRelativeResize="0"/>
          <p:nvPr/>
        </p:nvPicPr>
        <p:blipFill>
          <a:blip r:embed="rId3">
            <a:alphaModFix/>
          </a:blip>
          <a:stretch>
            <a:fillRect/>
          </a:stretch>
        </p:blipFill>
        <p:spPr>
          <a:xfrm>
            <a:off x="6352175" y="3053950"/>
            <a:ext cx="2562224" cy="1774224"/>
          </a:xfrm>
          <a:prstGeom prst="rect">
            <a:avLst/>
          </a:prstGeom>
          <a:noFill/>
          <a:ln>
            <a:noFill/>
          </a:ln>
        </p:spPr>
      </p:pic>
      <p:pic>
        <p:nvPicPr>
          <p:cNvPr id="153" name="Google Shape;153;p15"/>
          <p:cNvPicPr preferRelativeResize="0"/>
          <p:nvPr/>
        </p:nvPicPr>
        <p:blipFill>
          <a:blip r:embed="rId4">
            <a:alphaModFix/>
          </a:blip>
          <a:stretch>
            <a:fillRect/>
          </a:stretch>
        </p:blipFill>
        <p:spPr>
          <a:xfrm>
            <a:off x="6352175" y="941650"/>
            <a:ext cx="2562224" cy="190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ppt_w</p:attrName>
                                        </p:attrNameLst>
                                      </p:cBhvr>
                                      <p:tavLst>
                                        <p:tav fmla="" tm="0">
                                          <p:val>
                                            <p:strVal val="0"/>
                                          </p:val>
                                        </p:tav>
                                        <p:tav fmla="" tm="100000">
                                          <p:val>
                                            <p:strVal val="#ppt_w"/>
                                          </p:val>
                                        </p:tav>
                                      </p:tavLst>
                                    </p:anim>
                                    <p:anim calcmode="lin" valueType="num">
                                      <p:cBhvr additive="base">
                                        <p:cTn dur="1000"/>
                                        <p:tgtEl>
                                          <p:spTgt spid="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ppt_w</p:attrName>
                                        </p:attrNameLst>
                                      </p:cBhvr>
                                      <p:tavLst>
                                        <p:tav fmla="" tm="0">
                                          <p:val>
                                            <p:strVal val="0"/>
                                          </p:val>
                                        </p:tav>
                                        <p:tav fmla="" tm="100000">
                                          <p:val>
                                            <p:strVal val="#ppt_w"/>
                                          </p:val>
                                        </p:tav>
                                      </p:tavLst>
                                    </p:anim>
                                    <p:anim calcmode="lin" valueType="num">
                                      <p:cBhvr additive="base">
                                        <p:cTn dur="1000"/>
                                        <p:tgtEl>
                                          <p:spTgt spid="1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2376350" y="202875"/>
            <a:ext cx="44997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000">
                <a:latin typeface="Georgia"/>
                <a:ea typeface="Georgia"/>
                <a:cs typeface="Georgia"/>
                <a:sym typeface="Georgia"/>
              </a:rPr>
              <a:t>ALTRI OBIETTIVI</a:t>
            </a:r>
            <a:endParaRPr sz="4000">
              <a:latin typeface="Georgia"/>
              <a:ea typeface="Georgia"/>
              <a:cs typeface="Georgia"/>
              <a:sym typeface="Georgia"/>
            </a:endParaRPr>
          </a:p>
        </p:txBody>
      </p:sp>
      <p:sp>
        <p:nvSpPr>
          <p:cNvPr id="159" name="Google Shape;159;p16"/>
          <p:cNvSpPr txBox="1"/>
          <p:nvPr>
            <p:ph idx="1" type="body"/>
          </p:nvPr>
        </p:nvSpPr>
        <p:spPr>
          <a:xfrm>
            <a:off x="122075" y="1246375"/>
            <a:ext cx="6421200" cy="3668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it" sz="1800">
                <a:latin typeface="Georgia"/>
                <a:ea typeface="Georgia"/>
                <a:cs typeface="Georgia"/>
                <a:sym typeface="Georgia"/>
              </a:rPr>
              <a:t>Investigare l’effetto del verde urbano sull’inquinamento atmosferico (concentrazioni di particolato atmosferico, ozono e diossido di azoto) e sulla temperatura dell'aria con un approccio integrato che consideri il trasporto e la formazione degli inquinanti in atmosfera insieme agli edifici e alla vegetazione. </a:t>
            </a:r>
            <a:endParaRPr sz="1800">
              <a:latin typeface="Georgia"/>
              <a:ea typeface="Georgia"/>
              <a:cs typeface="Georgia"/>
              <a:sym typeface="Georgia"/>
            </a:endParaRPr>
          </a:p>
          <a:p>
            <a:pPr indent="0" lvl="0" marL="0" rtl="0" algn="l">
              <a:lnSpc>
                <a:spcPct val="105000"/>
              </a:lnSpc>
              <a:spcBef>
                <a:spcPts val="1200"/>
              </a:spcBef>
              <a:spcAft>
                <a:spcPts val="1200"/>
              </a:spcAft>
              <a:buSzPts val="1018"/>
              <a:buNone/>
            </a:pPr>
            <a:r>
              <a:rPr lang="it" sz="1800">
                <a:latin typeface="Georgia"/>
                <a:ea typeface="Georgia"/>
                <a:cs typeface="Georgia"/>
                <a:sym typeface="Georgia"/>
              </a:rPr>
              <a:t>Fornire ai Comuni strumenti di supporto per progettare l’implementazione di infrastrutture verdi in città (boschi, filari alberati, prati, tetti e facciate verdi...), evitando scelte che possano creare ulteriori rischi per la salute umana e per la vegetazione stessa e massimizzando i possibili benefici della vegetazione in città.</a:t>
            </a:r>
            <a:endParaRPr sz="1800">
              <a:latin typeface="Georgia"/>
              <a:ea typeface="Georgia"/>
              <a:cs typeface="Georgia"/>
              <a:sym typeface="Georgia"/>
            </a:endParaRPr>
          </a:p>
        </p:txBody>
      </p:sp>
      <p:pic>
        <p:nvPicPr>
          <p:cNvPr id="160" name="Google Shape;160;p16"/>
          <p:cNvPicPr preferRelativeResize="0"/>
          <p:nvPr/>
        </p:nvPicPr>
        <p:blipFill>
          <a:blip r:embed="rId3">
            <a:alphaModFix/>
          </a:blip>
          <a:stretch>
            <a:fillRect/>
          </a:stretch>
        </p:blipFill>
        <p:spPr>
          <a:xfrm>
            <a:off x="6543275" y="1246375"/>
            <a:ext cx="2494775" cy="36688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ppt_w</p:attrName>
                                        </p:attrNameLst>
                                      </p:cBhvr>
                                      <p:tavLst>
                                        <p:tav fmla="" tm="0">
                                          <p:val>
                                            <p:strVal val="0"/>
                                          </p:val>
                                        </p:tav>
                                        <p:tav fmla="" tm="100000">
                                          <p:val>
                                            <p:strVal val="#ppt_w"/>
                                          </p:val>
                                        </p:tav>
                                      </p:tavLst>
                                    </p:anim>
                                    <p:anim calcmode="lin" valueType="num">
                                      <p:cBhvr additive="base">
                                        <p:cTn dur="1000"/>
                                        <p:tgtEl>
                                          <p:spTgt spid="1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ppt_w</p:attrName>
                                        </p:attrNameLst>
                                      </p:cBhvr>
                                      <p:tavLst>
                                        <p:tav fmla="" tm="0">
                                          <p:val>
                                            <p:strVal val="0"/>
                                          </p:val>
                                        </p:tav>
                                        <p:tav fmla="" tm="100000">
                                          <p:val>
                                            <p:strVal val="#ppt_w"/>
                                          </p:val>
                                        </p:tav>
                                      </p:tavLst>
                                    </p:anim>
                                    <p:anim calcmode="lin" valueType="num">
                                      <p:cBhvr additive="base">
                                        <p:cTn dur="1000"/>
                                        <p:tgtEl>
                                          <p:spTgt spid="1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3756900" y="202050"/>
            <a:ext cx="1630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3200">
                <a:latin typeface="Georgia"/>
                <a:ea typeface="Georgia"/>
                <a:cs typeface="Georgia"/>
                <a:sym typeface="Georgia"/>
              </a:rPr>
              <a:t>FONTI</a:t>
            </a:r>
            <a:endParaRPr sz="3200">
              <a:latin typeface="Georgia"/>
              <a:ea typeface="Georgia"/>
              <a:cs typeface="Georgia"/>
              <a:sym typeface="Georgia"/>
            </a:endParaRPr>
          </a:p>
        </p:txBody>
      </p:sp>
      <p:sp>
        <p:nvSpPr>
          <p:cNvPr id="166" name="Google Shape;166;p17"/>
          <p:cNvSpPr txBox="1"/>
          <p:nvPr>
            <p:ph idx="1" type="body"/>
          </p:nvPr>
        </p:nvSpPr>
        <p:spPr>
          <a:xfrm>
            <a:off x="1166900" y="1116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800" u="sng">
                <a:latin typeface="Georgia"/>
                <a:ea typeface="Georgia"/>
                <a:cs typeface="Georgia"/>
                <a:sym typeface="Georgia"/>
                <a:hlinkClick r:id="rId3"/>
              </a:rPr>
              <a:t>https://www.infobuildenergia.it/resilienza-milano-citta-da-primato-contro-il-climate-change/</a:t>
            </a:r>
            <a:endParaRPr sz="1800">
              <a:latin typeface="Georgia"/>
              <a:ea typeface="Georgia"/>
              <a:cs typeface="Georgia"/>
              <a:sym typeface="Georgia"/>
            </a:endParaRPr>
          </a:p>
          <a:p>
            <a:pPr indent="0" lvl="0" marL="0" rtl="0" algn="l">
              <a:spcBef>
                <a:spcPts val="1200"/>
              </a:spcBef>
              <a:spcAft>
                <a:spcPts val="0"/>
              </a:spcAft>
              <a:buNone/>
            </a:pPr>
            <a:r>
              <a:rPr lang="it" sz="1800" u="sng">
                <a:solidFill>
                  <a:schemeClr val="hlink"/>
                </a:solidFill>
                <a:latin typeface="Georgia"/>
                <a:ea typeface="Georgia"/>
                <a:cs typeface="Georgia"/>
                <a:sym typeface="Georgia"/>
                <a:hlinkClick r:id="rId4"/>
              </a:rPr>
              <a:t>https://www.ferpi.it/news/milano-citta-resilient</a:t>
            </a:r>
            <a:r>
              <a:rPr lang="it" sz="1800" u="sng">
                <a:solidFill>
                  <a:schemeClr val="hlink"/>
                </a:solidFill>
                <a:latin typeface="Georgia"/>
                <a:ea typeface="Georgia"/>
                <a:cs typeface="Georgia"/>
                <a:sym typeface="Georgia"/>
                <a:hlinkClick r:id="rId5"/>
              </a:rPr>
              <a:t>e</a:t>
            </a:r>
            <a:endParaRPr sz="1800">
              <a:latin typeface="Georgia"/>
              <a:ea typeface="Georgia"/>
              <a:cs typeface="Georgia"/>
              <a:sym typeface="Georgia"/>
            </a:endParaRPr>
          </a:p>
          <a:p>
            <a:pPr indent="0" lvl="0" marL="0" rtl="0" algn="l">
              <a:spcBef>
                <a:spcPts val="1200"/>
              </a:spcBef>
              <a:spcAft>
                <a:spcPts val="0"/>
              </a:spcAft>
              <a:buNone/>
            </a:pPr>
            <a:r>
              <a:t/>
            </a:r>
            <a:endParaRPr sz="1800">
              <a:latin typeface="Georgia"/>
              <a:ea typeface="Georgia"/>
              <a:cs typeface="Georgia"/>
              <a:sym typeface="Georgia"/>
            </a:endParaRPr>
          </a:p>
          <a:p>
            <a:pPr indent="0" lvl="0" marL="0" rtl="0" algn="l">
              <a:spcBef>
                <a:spcPts val="1200"/>
              </a:spcBef>
              <a:spcAft>
                <a:spcPts val="1200"/>
              </a:spcAft>
              <a:buNone/>
            </a:pPr>
            <a:r>
              <a:t/>
            </a:r>
            <a:endParaRPr sz="2000">
              <a:latin typeface="Georgia"/>
              <a:ea typeface="Georgia"/>
              <a:cs typeface="Georgia"/>
              <a:sym typeface="Georgia"/>
            </a:endParaRPr>
          </a:p>
        </p:txBody>
      </p:sp>
      <p:sp>
        <p:nvSpPr>
          <p:cNvPr id="167" name="Google Shape;167;p17"/>
          <p:cNvSpPr txBox="1"/>
          <p:nvPr/>
        </p:nvSpPr>
        <p:spPr>
          <a:xfrm>
            <a:off x="3606475" y="3495975"/>
            <a:ext cx="5294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solidFill>
                  <a:schemeClr val="lt1"/>
                </a:solidFill>
                <a:latin typeface="Georgia"/>
                <a:ea typeface="Georgia"/>
                <a:cs typeface="Georgia"/>
                <a:sym typeface="Georgia"/>
              </a:rPr>
              <a:t>Di Carla Giordano, Alice Cipriani e Agostino Gravante.</a:t>
            </a:r>
            <a:endParaRPr sz="18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ppt_w</p:attrName>
                                        </p:attrNameLst>
                                      </p:cBhvr>
                                      <p:tavLst>
                                        <p:tav fmla="" tm="0">
                                          <p:val>
                                            <p:strVal val="0"/>
                                          </p:val>
                                        </p:tav>
                                        <p:tav fmla="" tm="100000">
                                          <p:val>
                                            <p:strVal val="#ppt_w"/>
                                          </p:val>
                                        </p:tav>
                                      </p:tavLst>
                                    </p:anim>
                                    <p:anim calcmode="lin" valueType="num">
                                      <p:cBhvr additive="base">
                                        <p:cTn dur="1000"/>
                                        <p:tgtEl>
                                          <p:spTgt spid="1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