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Montserrat"/>
      <p:regular r:id="rId11"/>
      <p:bold r:id="rId12"/>
      <p:italic r:id="rId13"/>
      <p:boldItalic r:id="rId14"/>
    </p:embeddedFont>
    <p:embeddedFont>
      <p:font typeface="Lat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Montserrat-regular.fntdata"/><Relationship Id="rId10" Type="http://schemas.openxmlformats.org/officeDocument/2006/relationships/slide" Target="slides/slide5.xml"/><Relationship Id="rId13" Type="http://schemas.openxmlformats.org/officeDocument/2006/relationships/font" Target="fonts/Montserrat-italic.fntdata"/><Relationship Id="rId12"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Lato-regular.fntdata"/><Relationship Id="rId14" Type="http://schemas.openxmlformats.org/officeDocument/2006/relationships/font" Target="fonts/Montserrat-boldItalic.fntdata"/><Relationship Id="rId17" Type="http://schemas.openxmlformats.org/officeDocument/2006/relationships/font" Target="fonts/Lato-italic.fntdata"/><Relationship Id="rId16" Type="http://schemas.openxmlformats.org/officeDocument/2006/relationships/font" Target="fonts/Lato-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La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d2cee4043c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d2cee4043c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d2cee4043c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d2cee4043c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d2cee4043c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d2cee4043c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d2cee4043c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d2cee4043c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2606783" y="852675"/>
            <a:ext cx="8520600" cy="205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sz="4300"/>
              <a:t>       </a:t>
            </a:r>
            <a:r>
              <a:rPr lang="it" sz="3700"/>
              <a:t>STOCCOLMA </a:t>
            </a:r>
            <a:endParaRPr sz="3700"/>
          </a:p>
          <a:p>
            <a:pPr indent="0" lvl="0" marL="0" rtl="0" algn="l">
              <a:spcBef>
                <a:spcPts val="0"/>
              </a:spcBef>
              <a:spcAft>
                <a:spcPts val="0"/>
              </a:spcAft>
              <a:buNone/>
            </a:pPr>
            <a:r>
              <a:rPr lang="it" sz="3700"/>
              <a:t>        città resiliente</a:t>
            </a:r>
            <a:r>
              <a:rPr lang="it"/>
              <a:t> </a:t>
            </a:r>
            <a:endParaRPr/>
          </a:p>
        </p:txBody>
      </p:sp>
      <p:sp>
        <p:nvSpPr>
          <p:cNvPr id="135" name="Google Shape;135;p13"/>
          <p:cNvSpPr txBox="1"/>
          <p:nvPr>
            <p:ph idx="1" type="subTitle"/>
          </p:nvPr>
        </p:nvSpPr>
        <p:spPr>
          <a:xfrm>
            <a:off x="3300975" y="2290275"/>
            <a:ext cx="4458600" cy="615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800">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L’AUMENTO DI CO2</a:t>
            </a:r>
            <a:endParaRPr/>
          </a:p>
        </p:txBody>
      </p:sp>
      <p:sp>
        <p:nvSpPr>
          <p:cNvPr id="141" name="Google Shape;141;p14"/>
          <p:cNvSpPr txBox="1"/>
          <p:nvPr>
            <p:ph idx="1" type="body"/>
          </p:nvPr>
        </p:nvSpPr>
        <p:spPr>
          <a:xfrm>
            <a:off x="201650" y="1526363"/>
            <a:ext cx="6057300" cy="3042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it" sz="1700"/>
              <a:t>A metà degli anni ‘70 l’aumento del traffico aereo e dello                           smog a scala globale incrementarono l’esigenza di approfondire il loro impatto nell’atmosfera.                                                                                                                                                                                               I dati raccolti </a:t>
            </a:r>
            <a:r>
              <a:rPr lang="it" sz="1700"/>
              <a:t>evidenziano</a:t>
            </a:r>
            <a:r>
              <a:rPr lang="it" sz="1700"/>
              <a:t> che l’abbattimento di vaste aree forestali, lo sfruttamento dei terreni e la combustione delle fonti di energia fossili </a:t>
            </a:r>
            <a:r>
              <a:rPr lang="it" sz="1700"/>
              <a:t>stanno</a:t>
            </a:r>
            <a:r>
              <a:rPr lang="it" sz="1700"/>
              <a:t> generando un aumento della quantità di CO2 in atmosfera a livelli mai sperimentati in passato con possibili perturbazioni nel sistema climatico, compreso il riscaldamento, e nella circolazione atmosferica generale del pianeta.</a:t>
            </a:r>
            <a:endParaRPr sz="1700"/>
          </a:p>
        </p:txBody>
      </p:sp>
      <p:pic>
        <p:nvPicPr>
          <p:cNvPr id="142" name="Google Shape;142;p14"/>
          <p:cNvPicPr preferRelativeResize="0"/>
          <p:nvPr/>
        </p:nvPicPr>
        <p:blipFill>
          <a:blip r:embed="rId3">
            <a:alphaModFix/>
          </a:blip>
          <a:stretch>
            <a:fillRect/>
          </a:stretch>
        </p:blipFill>
        <p:spPr>
          <a:xfrm>
            <a:off x="5943150" y="1526375"/>
            <a:ext cx="3018825" cy="2853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5"/>
          <p:cNvSpPr txBox="1"/>
          <p:nvPr>
            <p:ph type="title"/>
          </p:nvPr>
        </p:nvSpPr>
        <p:spPr>
          <a:xfrm>
            <a:off x="1327125"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sz="2600"/>
              <a:t>IL RISPARMIO DI PLASTICA </a:t>
            </a:r>
            <a:endParaRPr sz="2600"/>
          </a:p>
        </p:txBody>
      </p:sp>
      <p:sp>
        <p:nvSpPr>
          <p:cNvPr id="148" name="Google Shape;148;p15"/>
          <p:cNvSpPr txBox="1"/>
          <p:nvPr>
            <p:ph idx="1" type="body"/>
          </p:nvPr>
        </p:nvSpPr>
        <p:spPr>
          <a:xfrm>
            <a:off x="43725" y="1307850"/>
            <a:ext cx="5346600" cy="3428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it" sz="2100"/>
              <a:t>L’acqua in a Stoccolma è sempre potabile ed è praticamente uguale a quella in bottiglia. In tutti gli esercizi pubblici, bar e ristoranti a Stoccolma è possibile chiedere l’acqua del rubinetto che vi verrà offerta gratuitamente.                                                                                                                                                       Al contrario l’acqua nelle bottiglia è costosa, ed è imbottigliata in bottiglie di plastica dura che sono riutilizzabili. Per questo motivo viene aggiunta una cauzione di circa 50 centesimi.</a:t>
            </a:r>
            <a:endParaRPr sz="2100"/>
          </a:p>
        </p:txBody>
      </p:sp>
      <p:pic>
        <p:nvPicPr>
          <p:cNvPr id="149" name="Google Shape;149;p15"/>
          <p:cNvPicPr preferRelativeResize="0"/>
          <p:nvPr/>
        </p:nvPicPr>
        <p:blipFill>
          <a:blip r:embed="rId3">
            <a:alphaModFix/>
          </a:blip>
          <a:stretch>
            <a:fillRect/>
          </a:stretch>
        </p:blipFill>
        <p:spPr>
          <a:xfrm>
            <a:off x="5345975" y="1557350"/>
            <a:ext cx="3753676" cy="3123775"/>
          </a:xfrm>
          <a:prstGeom prst="rect">
            <a:avLst/>
          </a:prstGeom>
          <a:noFill/>
          <a:ln>
            <a:noFill/>
          </a:ln>
        </p:spPr>
      </p:pic>
      <p:pic>
        <p:nvPicPr>
          <p:cNvPr id="150" name="Google Shape;150;p15"/>
          <p:cNvPicPr preferRelativeResize="0"/>
          <p:nvPr/>
        </p:nvPicPr>
        <p:blipFill>
          <a:blip r:embed="rId4">
            <a:alphaModFix/>
          </a:blip>
          <a:stretch>
            <a:fillRect/>
          </a:stretch>
        </p:blipFill>
        <p:spPr>
          <a:xfrm>
            <a:off x="7443925" y="1612787"/>
            <a:ext cx="1591476" cy="1105076"/>
          </a:xfrm>
          <a:prstGeom prst="rect">
            <a:avLst/>
          </a:prstGeom>
          <a:noFill/>
          <a:ln>
            <a:noFill/>
          </a:ln>
        </p:spPr>
      </p:pic>
      <p:sp>
        <p:nvSpPr>
          <p:cNvPr id="151" name="Google Shape;151;p15"/>
          <p:cNvSpPr/>
          <p:nvPr/>
        </p:nvSpPr>
        <p:spPr>
          <a:xfrm>
            <a:off x="7736100" y="1612713"/>
            <a:ext cx="1007100" cy="1105200"/>
          </a:xfrm>
          <a:prstGeom prst="noSmoking">
            <a:avLst>
              <a:gd fmla="val 18750"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I MEZZI DI TRASPORTO</a:t>
            </a:r>
            <a:endParaRPr/>
          </a:p>
        </p:txBody>
      </p:sp>
      <p:sp>
        <p:nvSpPr>
          <p:cNvPr id="157" name="Google Shape;157;p16"/>
          <p:cNvSpPr txBox="1"/>
          <p:nvPr>
            <p:ph idx="1" type="body"/>
          </p:nvPr>
        </p:nvSpPr>
        <p:spPr>
          <a:xfrm>
            <a:off x="182850" y="1143000"/>
            <a:ext cx="5050800" cy="30714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it" sz="9200">
                <a:latin typeface="Arial"/>
                <a:ea typeface="Arial"/>
                <a:cs typeface="Arial"/>
                <a:sym typeface="Arial"/>
              </a:rPr>
              <a:t>I mezzi pubblici di Stoccolma,come i bus cittadini,i tram,i treni pendolari e alcuni traghetti pubblici, </a:t>
            </a:r>
            <a:r>
              <a:rPr lang="it" sz="9200">
                <a:latin typeface="Arial"/>
                <a:ea typeface="Arial"/>
                <a:cs typeface="Arial"/>
                <a:sym typeface="Arial"/>
              </a:rPr>
              <a:t>sono il modo più veloce e pratico per spostarvi in città. I mezzi pubblici sono il metodo di trasporto di Stoccolma più usato . A bordo di tutti i mezzi pubblici di Stoccolma, le fermate sono ben indicate sia attraverso schermi sia attraverso messaggi audio.</a:t>
            </a:r>
            <a:endParaRPr sz="9200">
              <a:latin typeface="Arial"/>
              <a:ea typeface="Arial"/>
              <a:cs typeface="Arial"/>
              <a:sym typeface="Arial"/>
            </a:endParaRPr>
          </a:p>
          <a:p>
            <a:pPr indent="0" lvl="0" marL="0" rtl="0" algn="l">
              <a:spcBef>
                <a:spcPts val="1800"/>
              </a:spcBef>
              <a:spcAft>
                <a:spcPts val="0"/>
              </a:spcAft>
              <a:buNone/>
            </a:pPr>
            <a:r>
              <a:t/>
            </a:r>
            <a:endParaRPr b="1" sz="1200">
              <a:solidFill>
                <a:srgbClr val="666666"/>
              </a:solidFill>
              <a:highlight>
                <a:schemeClr val="lt1"/>
              </a:highlight>
              <a:latin typeface="Arial"/>
              <a:ea typeface="Arial"/>
              <a:cs typeface="Arial"/>
              <a:sym typeface="Arial"/>
            </a:endParaRPr>
          </a:p>
          <a:p>
            <a:pPr indent="0" lvl="0" marL="0" rtl="0" algn="l">
              <a:spcBef>
                <a:spcPts val="1800"/>
              </a:spcBef>
              <a:spcAft>
                <a:spcPts val="1200"/>
              </a:spcAft>
              <a:buNone/>
            </a:pPr>
            <a:r>
              <a:t/>
            </a:r>
            <a:endParaRPr/>
          </a:p>
        </p:txBody>
      </p:sp>
      <p:pic>
        <p:nvPicPr>
          <p:cNvPr id="158" name="Google Shape;158;p16"/>
          <p:cNvPicPr preferRelativeResize="0"/>
          <p:nvPr/>
        </p:nvPicPr>
        <p:blipFill>
          <a:blip r:embed="rId3">
            <a:alphaModFix/>
          </a:blip>
          <a:stretch>
            <a:fillRect/>
          </a:stretch>
        </p:blipFill>
        <p:spPr>
          <a:xfrm>
            <a:off x="5103400" y="1453800"/>
            <a:ext cx="3920300" cy="26870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7"/>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L’ENERGIA IDROELETTRICA </a:t>
            </a:r>
            <a:endParaRPr/>
          </a:p>
        </p:txBody>
      </p:sp>
      <p:sp>
        <p:nvSpPr>
          <p:cNvPr id="164" name="Google Shape;164;p17"/>
          <p:cNvSpPr txBox="1"/>
          <p:nvPr>
            <p:ph idx="1" type="body"/>
          </p:nvPr>
        </p:nvSpPr>
        <p:spPr>
          <a:xfrm>
            <a:off x="355025" y="1657775"/>
            <a:ext cx="41667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it" sz="1900">
                <a:latin typeface="Arial"/>
                <a:ea typeface="Arial"/>
                <a:cs typeface="Arial"/>
                <a:sym typeface="Arial"/>
              </a:rPr>
              <a:t>le centrali idroelettriche hanno oltre 100 anni. Sicuri ed ecologici, questi impianti soddisfano quasi il 50 percento del fabbisogno energetico svedese, producendo energia rinnovabile mediante turbine azionate dal movimento di masse d'acqua.</a:t>
            </a:r>
            <a:endParaRPr sz="2000">
              <a:highlight>
                <a:srgbClr val="B45F06"/>
              </a:highlight>
            </a:endParaRPr>
          </a:p>
        </p:txBody>
      </p:sp>
      <p:pic>
        <p:nvPicPr>
          <p:cNvPr id="165" name="Google Shape;165;p17"/>
          <p:cNvPicPr preferRelativeResize="0"/>
          <p:nvPr/>
        </p:nvPicPr>
        <p:blipFill>
          <a:blip r:embed="rId3">
            <a:alphaModFix/>
          </a:blip>
          <a:stretch>
            <a:fillRect/>
          </a:stretch>
        </p:blipFill>
        <p:spPr>
          <a:xfrm>
            <a:off x="4572000" y="1717775"/>
            <a:ext cx="4470074" cy="2583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